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3" r:id="rId5"/>
    <p:sldId id="264" r:id="rId6"/>
    <p:sldId id="265" r:id="rId7"/>
    <p:sldId id="274" r:id="rId8"/>
    <p:sldId id="282" r:id="rId9"/>
    <p:sldId id="257" r:id="rId10"/>
    <p:sldId id="276" r:id="rId11"/>
    <p:sldId id="275" r:id="rId12"/>
    <p:sldId id="260" r:id="rId13"/>
    <p:sldId id="277" r:id="rId14"/>
    <p:sldId id="278" r:id="rId15"/>
    <p:sldId id="279" r:id="rId16"/>
    <p:sldId id="280" r:id="rId17"/>
    <p:sldId id="281" r:id="rId18"/>
    <p:sldId id="271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A3"/>
    <a:srgbClr val="008A61"/>
    <a:srgbClr val="FF6600"/>
    <a:srgbClr val="F2A10E"/>
    <a:srgbClr val="F6A42E"/>
    <a:srgbClr val="149773"/>
    <a:srgbClr val="E6531D"/>
    <a:srgbClr val="018F68"/>
    <a:srgbClr val="F6A633"/>
    <a:srgbClr val="008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>
        <p:scale>
          <a:sx n="75" d="100"/>
          <a:sy n="75" d="100"/>
        </p:scale>
        <p:origin x="92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90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554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254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829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96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1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735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198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547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64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68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1EAD-7613-48D2-AFCB-E88C87FC295C}" type="datetimeFigureOut">
              <a:rPr lang="es-AR" smtClean="0"/>
              <a:t>15/9/2025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52636-B77D-4087-94E9-9A0F0F5F67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91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82AB77-CD03-4ABA-9C60-CCA913FBF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310E2A-16A6-4A81-8DA8-9E3BC477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343" t="20962" r="34710" b="33909"/>
          <a:stretch/>
        </p:blipFill>
        <p:spPr>
          <a:xfrm>
            <a:off x="1093728" y="2616200"/>
            <a:ext cx="4662926" cy="311912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FD7D81-D82E-48A4-A6E9-1957C1EBE9F3}"/>
              </a:ext>
            </a:extLst>
          </p:cNvPr>
          <p:cNvSpPr/>
          <p:nvPr/>
        </p:nvSpPr>
        <p:spPr>
          <a:xfrm>
            <a:off x="726212" y="703970"/>
            <a:ext cx="4280128" cy="789550"/>
          </a:xfrm>
          <a:prstGeom prst="roundRect">
            <a:avLst/>
          </a:prstGeom>
          <a:solidFill>
            <a:srgbClr val="F6A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/>
              <a:t>Fake</a:t>
            </a:r>
            <a:r>
              <a:rPr lang="es-ES" sz="2400" b="1" dirty="0" smtClean="0"/>
              <a:t> News. La construcción de mentiras verdaderas</a:t>
            </a:r>
            <a:endParaRPr lang="es-AR" sz="2400" b="1" dirty="0"/>
          </a:p>
        </p:txBody>
      </p:sp>
      <p:pic>
        <p:nvPicPr>
          <p:cNvPr id="3074" name="Picture 2" descr="https://fotos.perfil.com/2025/09/08/trim/1280/720/perry-20952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7390"/>
          <a:stretch/>
        </p:blipFill>
        <p:spPr bwMode="auto">
          <a:xfrm flipH="1">
            <a:off x="6183888" y="2537850"/>
            <a:ext cx="4663439" cy="31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93728" y="1791844"/>
            <a:ext cx="899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Lo verosímil resulta verdadero cuando tiene anclaje en la realidad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2152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310E2A-16A6-4A81-8DA8-9E3BC477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343" t="20962" r="34710" b="33909"/>
          <a:stretch/>
        </p:blipFill>
        <p:spPr>
          <a:xfrm>
            <a:off x="3956474" y="2523164"/>
            <a:ext cx="4171681" cy="279051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FD7D81-D82E-48A4-A6E9-1957C1EBE9F3}"/>
              </a:ext>
            </a:extLst>
          </p:cNvPr>
          <p:cNvSpPr/>
          <p:nvPr/>
        </p:nvSpPr>
        <p:spPr>
          <a:xfrm>
            <a:off x="726212" y="703970"/>
            <a:ext cx="4280128" cy="789550"/>
          </a:xfrm>
          <a:prstGeom prst="roundRect">
            <a:avLst/>
          </a:prstGeom>
          <a:solidFill>
            <a:srgbClr val="F6A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/>
              <a:t>Fake</a:t>
            </a:r>
            <a:r>
              <a:rPr lang="es-ES" sz="2400" b="1" dirty="0" smtClean="0"/>
              <a:t> News. La construcción de mentiras verdaderas</a:t>
            </a:r>
            <a:endParaRPr lang="es-AR" sz="2400" b="1" dirty="0"/>
          </a:p>
        </p:txBody>
      </p:sp>
      <p:sp>
        <p:nvSpPr>
          <p:cNvPr id="2" name="Rectángulo 1"/>
          <p:cNvSpPr/>
          <p:nvPr/>
        </p:nvSpPr>
        <p:spPr>
          <a:xfrm>
            <a:off x="3956474" y="1787372"/>
            <a:ext cx="4017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Sesgos de confirmación</a:t>
            </a:r>
            <a:endParaRPr lang="es-AR" sz="2800" dirty="0"/>
          </a:p>
        </p:txBody>
      </p:sp>
      <p:sp>
        <p:nvSpPr>
          <p:cNvPr id="7" name="Rectángulo 6"/>
          <p:cNvSpPr/>
          <p:nvPr/>
        </p:nvSpPr>
        <p:spPr>
          <a:xfrm>
            <a:off x="948254" y="2523164"/>
            <a:ext cx="27499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Los lideres culturales, sociales y políticos del mundo, se solidarizan con la expresidente por su injusta condena y claman por su libertad.</a:t>
            </a:r>
            <a:endParaRPr lang="es-AR" sz="2400" dirty="0"/>
          </a:p>
        </p:txBody>
      </p:sp>
      <p:sp>
        <p:nvSpPr>
          <p:cNvPr id="8" name="Rectángulo 7"/>
          <p:cNvSpPr/>
          <p:nvPr/>
        </p:nvSpPr>
        <p:spPr>
          <a:xfrm>
            <a:off x="8466654" y="2523164"/>
            <a:ext cx="2749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“Esa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cárcel es una joda, qué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bárbaro”. “¡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Qué vergüenza! ¿Señores jueces, en serio se dejan </a:t>
            </a:r>
            <a:r>
              <a:rPr lang="es-ES" sz="2400" dirty="0" err="1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fo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…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por esta señora que hace lo que se le canta?</a:t>
            </a:r>
            <a:endParaRPr lang="es-AR" sz="2400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F670FE8-27FA-4557-9BB9-5EFDBFA97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AutoShape 2" descr="https://chequeado.com/wp-content/uploads/2025/09/Captura-de-Pantalla-2025-09-11-a-las-14.14.00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8901" t="27379" r="4032" b="19059"/>
          <a:stretch/>
        </p:blipFill>
        <p:spPr>
          <a:xfrm>
            <a:off x="5575510" y="2389274"/>
            <a:ext cx="4294766" cy="27491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5739" t="16896" r="11282" b="5613"/>
          <a:stretch/>
        </p:blipFill>
        <p:spPr>
          <a:xfrm>
            <a:off x="10007600" y="2389275"/>
            <a:ext cx="1449180" cy="27491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27343" t="20962" r="34710" b="37141"/>
          <a:stretch/>
        </p:blipFill>
        <p:spPr>
          <a:xfrm>
            <a:off x="950411" y="2389274"/>
            <a:ext cx="4381935" cy="272120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50411" y="1735825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Construcción del engaño</a:t>
            </a:r>
            <a:endParaRPr lang="es-AR" sz="2400" dirty="0"/>
          </a:p>
        </p:txBody>
      </p:sp>
      <p:sp>
        <p:nvSpPr>
          <p:cNvPr id="14" name="Rectángulo: esquinas redondeadas 5">
            <a:extLst>
              <a:ext uri="{FF2B5EF4-FFF2-40B4-BE49-F238E27FC236}">
                <a16:creationId xmlns:a16="http://schemas.microsoft.com/office/drawing/2014/main" id="{36FD7D81-D82E-48A4-A6E9-1957C1EBE9F3}"/>
              </a:ext>
            </a:extLst>
          </p:cNvPr>
          <p:cNvSpPr/>
          <p:nvPr/>
        </p:nvSpPr>
        <p:spPr>
          <a:xfrm>
            <a:off x="726212" y="703970"/>
            <a:ext cx="4280128" cy="789550"/>
          </a:xfrm>
          <a:prstGeom prst="roundRect">
            <a:avLst/>
          </a:prstGeom>
          <a:solidFill>
            <a:srgbClr val="008A6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/>
              <a:t>Fake</a:t>
            </a:r>
            <a:r>
              <a:rPr lang="es-ES" sz="2400" b="1" dirty="0" smtClean="0"/>
              <a:t> News. La construcción de mentiras verdaderas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3074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7F74F9-173C-4F95-9B27-8DFC4F7F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553" y="2069682"/>
            <a:ext cx="9322367" cy="5376899"/>
          </a:xfrm>
        </p:spPr>
        <p:txBody>
          <a:bodyPr>
            <a:noAutofit/>
          </a:bodyPr>
          <a:lstStyle/>
          <a:p>
            <a:pPr algn="l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información falsa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puede ser creada para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:</a:t>
            </a:r>
          </a:p>
          <a:p>
            <a:pPr marL="630238" indent="-274638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Desprestigiar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630238" indent="-274638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Desinformar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630238" indent="-274638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Manipular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opinión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pública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630238" indent="-274638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Obtener beneficios personales o para un sector determinado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630238" indent="-274638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Ironizar sobre un hecho real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2F59A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3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310E2A-16A6-4A81-8DA8-9E3BC477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FD7D81-D82E-48A4-A6E9-1957C1EBE9F3}"/>
              </a:ext>
            </a:extLst>
          </p:cNvPr>
          <p:cNvSpPr/>
          <p:nvPr/>
        </p:nvSpPr>
        <p:spPr>
          <a:xfrm>
            <a:off x="726212" y="703970"/>
            <a:ext cx="4280128" cy="789550"/>
          </a:xfrm>
          <a:prstGeom prst="roundRect">
            <a:avLst/>
          </a:prstGeom>
          <a:solidFill>
            <a:srgbClr val="F6A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/>
              <a:t>Fake</a:t>
            </a:r>
            <a:r>
              <a:rPr lang="es-ES" sz="2400" b="1" dirty="0" smtClean="0"/>
              <a:t> News. La construcción de mentiras verdaderas</a:t>
            </a:r>
            <a:endParaRPr lang="es-AR" sz="2400" b="1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959553" y="2069682"/>
            <a:ext cx="9322367" cy="5376899"/>
          </a:xfrm>
        </p:spPr>
        <p:txBody>
          <a:bodyPr>
            <a:noAutofit/>
          </a:bodyPr>
          <a:lstStyle/>
          <a:p>
            <a:pPr algn="l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¿Cómo se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viralizan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las noticias falsas?</a:t>
            </a:r>
          </a:p>
          <a:p>
            <a:pPr marL="720725" indent="-273050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Redes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sociales</a:t>
            </a:r>
          </a:p>
          <a:p>
            <a:pPr marL="720725" indent="-273050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Mensajería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instantánea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– captura de pantalla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720725" indent="-273050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Medios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de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comunicación</a:t>
            </a:r>
          </a:p>
          <a:p>
            <a:pPr algn="l"/>
            <a:endParaRPr lang="es-ES" b="1" dirty="0" smtClean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algn="l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¿Quiénes las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viralizan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?</a:t>
            </a:r>
          </a:p>
          <a:p>
            <a:pPr algn="l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Nosotros desde nuestro celular, computadora, notebook o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tablet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58260B-53F9-49AA-A555-5DCADC63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1497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1040832" y="1863998"/>
            <a:ext cx="9291887" cy="33843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Cómo distingo contenido falso de una noticia real?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Chequear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fuente de donde viene la noticia</a:t>
            </a: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. Validar reputación del autor.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Una captura de pantalla no valida la veracidad de la información. Ver la URL del emisor, confirmar si esa nota existe o no.</a:t>
            </a:r>
            <a:endParaRPr lang="es-ES" sz="2000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Leer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noticia completa antes de compartirla. </a:t>
            </a: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El título e imagen, aun en medios confiables, son ganchos para métricas comerciales.</a:t>
            </a:r>
            <a:endParaRPr lang="es-ES" sz="2000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Verificar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fecha de publicación. En algunos casos se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viralizan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noticias que son de hace algunos años.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Validar con medios confiables. Si la información tiene su origen en un medio o red desconocida, chequear su veracidad con otros medios que me inspiren confianza</a:t>
            </a:r>
            <a:endParaRPr lang="es-ES" sz="2000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4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7F74F9-173C-4F95-9B27-8DFC4F7F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553" y="2069682"/>
            <a:ext cx="9322367" cy="5376899"/>
          </a:xfrm>
        </p:spPr>
        <p:txBody>
          <a:bodyPr>
            <a:noAutofit/>
          </a:bodyPr>
          <a:lstStyle/>
          <a:p>
            <a:pPr algn="l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¿Cómo puedo evitar que se difundan noticias falsas?</a:t>
            </a:r>
          </a:p>
          <a:p>
            <a:pPr marL="803275" indent="-355600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No compartir contenido sin antes chequear. Que mis ganas de tener razón no le gane a la verdad.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355600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Denunciando perfiles o paginas de redes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sociales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en donde se difunde información falsa. Distinguir información falsa de aquella que es contraria a mi modo de pensar.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355600" algn="l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Cuando recibas contenido falso, o alguno de tus contactos lo sube a sus redes,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</a:rPr>
              <a:t>alertalos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</a:rPr>
              <a:t>invitalos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 a que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borren el posteo.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2F59A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8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310E2A-16A6-4A81-8DA8-9E3BC477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FD7D81-D82E-48A4-A6E9-1957C1EBE9F3}"/>
              </a:ext>
            </a:extLst>
          </p:cNvPr>
          <p:cNvSpPr/>
          <p:nvPr/>
        </p:nvSpPr>
        <p:spPr>
          <a:xfrm>
            <a:off x="726212" y="703970"/>
            <a:ext cx="4280128" cy="789550"/>
          </a:xfrm>
          <a:prstGeom prst="roundRect">
            <a:avLst/>
          </a:prstGeom>
          <a:solidFill>
            <a:srgbClr val="F6A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/>
              <a:t>Fake</a:t>
            </a:r>
            <a:r>
              <a:rPr lang="es-ES" sz="2400" b="1" dirty="0" smtClean="0"/>
              <a:t> News. La construcción de mentiras verdaderas</a:t>
            </a:r>
            <a:endParaRPr lang="es-AR" sz="2400" b="1" dirty="0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924742" y="1940446"/>
            <a:ext cx="9560378" cy="27534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El concepto de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“razonamiento motivado”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define el mecanismo cognitivo por el cual con un resultado en mente, tendemos a aceptar y buscar evidencia que sostenga nuestra conclusión y a descartar aquella que la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contradiga,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Las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Fake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News giran sobre nuestros razonamientos motivados, solo podremos salir de la trampa con pensamiento critico activo. En la era de la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hiper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mediatización, es una obligación, mas que una necesidad, validar el emisor para poder distinguir información verdadera de la falsa,  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561BE0-6303-4A59-985D-DF71374EA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75840" y="2397760"/>
            <a:ext cx="6563360" cy="1828800"/>
          </a:xfrm>
          <a:prstGeom prst="rect">
            <a:avLst/>
          </a:prstGeom>
          <a:solidFill>
            <a:srgbClr val="2F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759201" y="2682126"/>
            <a:ext cx="4582160" cy="47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s-ES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Gracias por compartir este momento</a:t>
            </a:r>
            <a:endParaRPr lang="es-AR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0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313305-C264-4DEC-ACD7-CC06A487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8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09087" cy="1203730"/>
          </a:xfrm>
          <a:prstGeom prst="roundRect">
            <a:avLst>
              <a:gd name="adj" fmla="val 33182"/>
            </a:avLst>
          </a:prstGeom>
          <a:solidFill>
            <a:srgbClr val="E6531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24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  <p:pic>
        <p:nvPicPr>
          <p:cNvPr id="2052" name="Picture 4" descr="Las fake news argentinas que pasaron a la his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4" y="2280918"/>
            <a:ext cx="6001385" cy="40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1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618F0D-2B4D-4439-B29F-636DCEA7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60960"/>
            <a:ext cx="12180722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E6531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959553" y="2009374"/>
            <a:ext cx="9677967" cy="3436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AR" b="1" dirty="0" err="1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Posverdad</a:t>
            </a: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“En la que los hechos objetivos, influyen menos en la formación de la opinión pública que las apelaciones a la emoción y a las creencias personales” (</a:t>
            </a:r>
            <a:r>
              <a:rPr lang="es-AR" i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OED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, 2016).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“Distorsión deliberada de una realidad, que manipula creencias y emociones con el fin de influir en la opinión pública y en actitudes sociales” (</a:t>
            </a:r>
            <a:r>
              <a:rPr lang="es-AR" i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RAE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, 2017).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1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58260B-53F9-49AA-A555-5DCADC63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553" y="2046001"/>
            <a:ext cx="9287374" cy="59145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Una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expresión indisolublemente ligada a la de </a:t>
            </a:r>
            <a:r>
              <a:rPr lang="es-AR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posverdad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es la de </a:t>
            </a:r>
            <a:r>
              <a:rPr lang="es-AR" b="1" i="1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fake</a:t>
            </a:r>
            <a:r>
              <a:rPr lang="es-AR" b="1" i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</a:t>
            </a:r>
            <a:r>
              <a:rPr lang="es-AR" b="1" i="1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news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El diccionario de </a:t>
            </a:r>
            <a:r>
              <a:rPr lang="es-AR" i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Cambridge la define como </a:t>
            </a: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</a:t>
            </a:r>
            <a:r>
              <a:rPr lang="es-AR" b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historias falsas que parecen ser noticias, difundidas en internet o usando otros medios, generalmente creadas para influir en puntos de vista políticos o sobre otros temas”. </a:t>
            </a:r>
          </a:p>
          <a:p>
            <a:pPr algn="just"/>
            <a:endParaRPr lang="es-A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1497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6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7F74F9-173C-4F95-9B27-8DFC4F7F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553" y="2069682"/>
            <a:ext cx="9322367" cy="53768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Las</a:t>
            </a: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fake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news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tienen su anclaje en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los </a:t>
            </a:r>
            <a:r>
              <a:rPr lang="es-ES" b="1" i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sesgos </a:t>
            </a:r>
            <a:r>
              <a:rPr lang="es-ES" b="1" i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de </a:t>
            </a:r>
            <a:r>
              <a:rPr lang="es-ES" b="1" i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confirmación.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</a:t>
            </a:r>
            <a:r>
              <a:rPr lang="es-AR" b="1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Aceptar y difundir noticias falsas no se relaciona con ignorancia o autoengaño, existe una decisión consciente de aceptar ciertas informaciones, independientemente de su veracidad, para reforzar las propias opiniones o los sentimientos</a:t>
            </a: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”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Conclusiones del Seminario sobre Lengua y Periodismo, </a:t>
            </a:r>
            <a:r>
              <a:rPr lang="es-AR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Fundeu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, España , Mayo 2019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AR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2F59A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9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8A2FA3E-98B9-4C98-9F97-78D1D948E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1036504" y="1990812"/>
            <a:ext cx="9255576" cy="33843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En la apelación al lenguaje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de las emociones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negativas,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que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se mueven a mucha mayor velocidad por toda la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Red,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creación de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contenido falso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actúan como un gran anzuelo.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tecnología crea burbujas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en 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las que los ciudadanos solo están en contacto con ideas y opiniones que coinciden con las 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suyas</a:t>
            </a:r>
            <a:r>
              <a:rPr lang="es-AR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. El contenido falso se distribuye con naturalidad dentro de esas burbujas,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  <p:sp>
        <p:nvSpPr>
          <p:cNvPr id="9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FF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58260B-53F9-49AA-A555-5DCADC63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1497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959553" y="2102572"/>
            <a:ext cx="9281727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¿Por qué compartimos información sin validar su veracidad?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Existe una congruencia cognitiva que nos impulsa a comunicar contenidos enseguida cuando los observamos en nuestros muros, el placer que experimentamos cuando validamos nuestras creencias y podemos demostrar a todos los pobladores de nuestro universo que estábamos en lo correcto.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7F74F9-173C-4F95-9B27-8DFC4F7F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553" y="1866482"/>
            <a:ext cx="10145327" cy="53768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Crisis de reputación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“¿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Por qué creemos cosas que son obviamente falsas?", preguntaron Philip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Fernbach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y Steve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Sloman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 (2017) en un artículo del New York Times. Porque pocas cosas en este mundo son realmente obvias. La gran mayoría de nuestras certezas están mediadas por sujetos,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medios de comunicación, comunidades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e instituciones en las que confiamos. Para saber que la Tierra gira alrededor del Sol, y no a la inversa, dependemos de comunidades científicas que han forjado ese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consenso. 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chivo" pitchFamily="2" charset="0"/>
                <a:cs typeface="Archivo" pitchFamily="2" charset="0"/>
              </a:rPr>
              <a:t>Con la proliferación de las TIC la reputación de los emisores que eran confiables entro en crisis</a:t>
            </a: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AR" dirty="0">
              <a:solidFill>
                <a:schemeClr val="accent5">
                  <a:lumMod val="50000"/>
                </a:schemeClr>
              </a:solidFill>
              <a:latin typeface="Archivo" pitchFamily="2" charset="0"/>
              <a:cs typeface="Archivo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s-AR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6237E8-12A5-4C79-805F-3C8C635C614D}"/>
              </a:ext>
            </a:extLst>
          </p:cNvPr>
          <p:cNvSpPr/>
          <p:nvPr/>
        </p:nvSpPr>
        <p:spPr>
          <a:xfrm>
            <a:off x="959553" y="970510"/>
            <a:ext cx="7228101" cy="553673"/>
          </a:xfrm>
          <a:prstGeom prst="roundRect">
            <a:avLst>
              <a:gd name="adj" fmla="val 33182"/>
            </a:avLst>
          </a:prstGeom>
          <a:solidFill>
            <a:srgbClr val="2F59A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b="1" dirty="0" smtClean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FAKE NEWS. LA CONSTRUCCIÓN DE MENTIRAS VERDADERAS</a:t>
            </a:r>
            <a:endParaRPr lang="es-AR" sz="17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1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310E2A-16A6-4A81-8DA8-9E3BC4779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343" t="20962" r="34710" b="33909"/>
          <a:stretch/>
        </p:blipFill>
        <p:spPr>
          <a:xfrm>
            <a:off x="1774448" y="460130"/>
            <a:ext cx="8541860" cy="571381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FD7D81-D82E-48A4-A6E9-1957C1EBE9F3}"/>
              </a:ext>
            </a:extLst>
          </p:cNvPr>
          <p:cNvSpPr/>
          <p:nvPr/>
        </p:nvSpPr>
        <p:spPr>
          <a:xfrm>
            <a:off x="726212" y="703970"/>
            <a:ext cx="4280128" cy="789550"/>
          </a:xfrm>
          <a:prstGeom prst="roundRect">
            <a:avLst/>
          </a:prstGeom>
          <a:solidFill>
            <a:srgbClr val="F6A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/>
              <a:t>Fake</a:t>
            </a:r>
            <a:r>
              <a:rPr lang="es-ES" sz="2400" b="1" dirty="0" smtClean="0"/>
              <a:t> News. La construcción de mentiras verdaderas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962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920</Words>
  <Application>Microsoft Office PowerPoint</Application>
  <PresentationFormat>Panorámica</PresentationFormat>
  <Paragraphs>61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Archivo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DIEGO</cp:lastModifiedBy>
  <cp:revision>118</cp:revision>
  <dcterms:created xsi:type="dcterms:W3CDTF">2025-06-25T20:43:46Z</dcterms:created>
  <dcterms:modified xsi:type="dcterms:W3CDTF">2025-09-16T10:14:22Z</dcterms:modified>
</cp:coreProperties>
</file>